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Bodoni Moda"/>
      <p:regular r:id="rId32"/>
      <p:bold r:id="rId33"/>
      <p:italic r:id="rId34"/>
      <p:boldItalic r:id="rId35"/>
    </p:embeddedFont>
    <p:embeddedFont>
      <p:font typeface="Bodoni Moda Medium"/>
      <p:regular r:id="rId36"/>
      <p:bold r:id="rId37"/>
      <p:italic r:id="rId38"/>
      <p:boldItalic r:id="rId39"/>
    </p:embeddedFont>
    <p:embeddedFont>
      <p:font typeface="Bodoni Moda Black"/>
      <p:bold r:id="rId40"/>
      <p:boldItalic r:id="rId41"/>
    </p:embeddedFont>
    <p:embeddedFont>
      <p:font typeface="Bebas Neue"/>
      <p:regular r:id="rId42"/>
    </p:embeddedFont>
    <p:embeddedFont>
      <p:font typeface="Bodoni Moda ExtraBold"/>
      <p:bold r:id="rId43"/>
      <p:boldItalic r:id="rId44"/>
    </p:embeddedFont>
    <p:embeddedFont>
      <p:font typeface="PT Sans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Bodoni Moda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ModaBlack-bold.fntdata"/><Relationship Id="rId42" Type="http://schemas.openxmlformats.org/officeDocument/2006/relationships/font" Target="fonts/BebasNeue-regular.fntdata"/><Relationship Id="rId41" Type="http://schemas.openxmlformats.org/officeDocument/2006/relationships/font" Target="fonts/BodoniModaBlack-boldItalic.fntdata"/><Relationship Id="rId44" Type="http://schemas.openxmlformats.org/officeDocument/2006/relationships/font" Target="fonts/BodoniModaExtraBold-boldItalic.fntdata"/><Relationship Id="rId43" Type="http://schemas.openxmlformats.org/officeDocument/2006/relationships/font" Target="fonts/BodoniModaExtraBold-bold.fntdata"/><Relationship Id="rId46" Type="http://schemas.openxmlformats.org/officeDocument/2006/relationships/font" Target="fonts/PTSans-bold.fntdata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boldItalic.fntdata"/><Relationship Id="rId47" Type="http://schemas.openxmlformats.org/officeDocument/2006/relationships/font" Target="fonts/PTSans-italic.fntdata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BodoniModa-bold.fntdata"/><Relationship Id="rId32" Type="http://schemas.openxmlformats.org/officeDocument/2006/relationships/font" Target="fonts/BodoniModa-regular.fntdata"/><Relationship Id="rId35" Type="http://schemas.openxmlformats.org/officeDocument/2006/relationships/font" Target="fonts/BodoniModa-boldItalic.fntdata"/><Relationship Id="rId34" Type="http://schemas.openxmlformats.org/officeDocument/2006/relationships/font" Target="fonts/BodoniModa-italic.fntdata"/><Relationship Id="rId37" Type="http://schemas.openxmlformats.org/officeDocument/2006/relationships/font" Target="fonts/BodoniModaMedium-bold.fntdata"/><Relationship Id="rId36" Type="http://schemas.openxmlformats.org/officeDocument/2006/relationships/font" Target="fonts/BodoniModaMedium-regular.fntdata"/><Relationship Id="rId39" Type="http://schemas.openxmlformats.org/officeDocument/2006/relationships/font" Target="fonts/BodoniModaMedium-boldItalic.fntdata"/><Relationship Id="rId38" Type="http://schemas.openxmlformats.org/officeDocument/2006/relationships/font" Target="fonts/BodoniModa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BodoniModaSemiBold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55" Type="http://schemas.openxmlformats.org/officeDocument/2006/relationships/font" Target="fonts/BodoniModaSemiBold-italic.fntdata"/><Relationship Id="rId10" Type="http://schemas.openxmlformats.org/officeDocument/2006/relationships/slide" Target="slides/slide6.xml"/><Relationship Id="rId54" Type="http://schemas.openxmlformats.org/officeDocument/2006/relationships/font" Target="fonts/BodoniModaSemi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BodoniModaSemiBold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90093ee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990093ee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90093ee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990093ee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90093ee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990093ee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990093ee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1990093ee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990093ee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1990093ee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990093ee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1990093ee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91ad1a1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91ad1a1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990093ee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1990093ee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990093ee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1990093ee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90093ee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990093ee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148a40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19148a40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90093ee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990093ee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990093ee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1990093ee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90093ee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1990093ee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990093ee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1990093ee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990093ee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1990093ee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990093ee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1990093ee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990093ee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1990093ee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990093e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11990093e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90093ee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1990093ee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990093e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990093e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91ad1a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91ad1a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90093e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990093e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990093e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1990093e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990093e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1990093e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564625" y="713225"/>
            <a:ext cx="34467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13125" y="3719788"/>
            <a:ext cx="25497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-2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843077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 amt="20000"/>
          </a:blip>
          <a:srcRect b="16672" l="0" r="0" t="83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/>
          <p:nvPr>
            <p:ph type="title"/>
          </p:nvPr>
        </p:nvSpPr>
        <p:spPr>
          <a:xfrm>
            <a:off x="713225" y="2699625"/>
            <a:ext cx="1694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1"/>
          <p:cNvSpPr txBox="1"/>
          <p:nvPr>
            <p:ph idx="1" type="subTitle"/>
          </p:nvPr>
        </p:nvSpPr>
        <p:spPr>
          <a:xfrm>
            <a:off x="713225" y="3143525"/>
            <a:ext cx="1694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1"/>
          <p:cNvSpPr txBox="1"/>
          <p:nvPr>
            <p:ph idx="2" type="title"/>
          </p:nvPr>
        </p:nvSpPr>
        <p:spPr>
          <a:xfrm>
            <a:off x="2720828" y="2699625"/>
            <a:ext cx="1694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1"/>
          <p:cNvSpPr txBox="1"/>
          <p:nvPr>
            <p:ph idx="3" type="subTitle"/>
          </p:nvPr>
        </p:nvSpPr>
        <p:spPr>
          <a:xfrm>
            <a:off x="2720833" y="3143525"/>
            <a:ext cx="1694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4" type="title"/>
          </p:nvPr>
        </p:nvSpPr>
        <p:spPr>
          <a:xfrm>
            <a:off x="4728441" y="2699625"/>
            <a:ext cx="1694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1"/>
          <p:cNvSpPr txBox="1"/>
          <p:nvPr>
            <p:ph idx="5" type="subTitle"/>
          </p:nvPr>
        </p:nvSpPr>
        <p:spPr>
          <a:xfrm>
            <a:off x="4728445" y="3143525"/>
            <a:ext cx="1694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6" type="title"/>
          </p:nvPr>
        </p:nvSpPr>
        <p:spPr>
          <a:xfrm>
            <a:off x="6736047" y="2699625"/>
            <a:ext cx="1694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11"/>
          <p:cNvSpPr txBox="1"/>
          <p:nvPr>
            <p:ph idx="7" type="subTitle"/>
          </p:nvPr>
        </p:nvSpPr>
        <p:spPr>
          <a:xfrm>
            <a:off x="6736053" y="3143525"/>
            <a:ext cx="1694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1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12" name="Google Shape;112;p11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1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1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1"/>
          <p:cNvSpPr txBox="1"/>
          <p:nvPr/>
        </p:nvSpPr>
        <p:spPr>
          <a:xfrm>
            <a:off x="37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1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1"/>
          <p:cNvSpPr txBox="1"/>
          <p:nvPr/>
        </p:nvSpPr>
        <p:spPr>
          <a:xfrm>
            <a:off x="84308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2"/>
          <p:cNvPicPr preferRelativeResize="0"/>
          <p:nvPr/>
        </p:nvPicPr>
        <p:blipFill rotWithShape="1">
          <a:blip r:embed="rId2">
            <a:alphaModFix amt="20000"/>
          </a:blip>
          <a:srcRect b="0" l="0" r="0"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>
            <p:ph type="title"/>
          </p:nvPr>
        </p:nvSpPr>
        <p:spPr>
          <a:xfrm>
            <a:off x="528472" y="3332100"/>
            <a:ext cx="3527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528472" y="1312800"/>
            <a:ext cx="35277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24" name="Google Shape;124;p12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2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3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3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359788" y="539500"/>
            <a:ext cx="385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33" name="Google Shape;133;p13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3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hasCustomPrompt="1" type="title"/>
          </p:nvPr>
        </p:nvSpPr>
        <p:spPr>
          <a:xfrm>
            <a:off x="713250" y="1446525"/>
            <a:ext cx="77175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713250" y="311450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9" name="Google Shape;139;p14"/>
          <p:cNvCxnSpPr/>
          <p:nvPr/>
        </p:nvCxnSpPr>
        <p:spPr>
          <a:xfrm>
            <a:off x="-25" y="4865550"/>
            <a:ext cx="9147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4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14"/>
          <p:cNvCxnSpPr/>
          <p:nvPr/>
        </p:nvCxnSpPr>
        <p:spPr>
          <a:xfrm>
            <a:off x="-37" y="277975"/>
            <a:ext cx="915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4"/>
          <p:cNvSpPr txBox="1"/>
          <p:nvPr/>
        </p:nvSpPr>
        <p:spPr>
          <a:xfrm>
            <a:off x="37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84308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 rotWithShape="1">
          <a:blip r:embed="rId2">
            <a:alphaModFix amt="20000"/>
          </a:blip>
          <a:srcRect b="0" l="0" r="0" t="249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type="title"/>
          </p:nvPr>
        </p:nvSpPr>
        <p:spPr>
          <a:xfrm>
            <a:off x="706950" y="946125"/>
            <a:ext cx="31611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706950" y="3150400"/>
            <a:ext cx="31611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9" name="Google Shape;149;p15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15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5721500" y="1363500"/>
            <a:ext cx="23529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2136072" y="1186875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2136072" y="1631394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2136072" y="3582425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17"/>
          <p:cNvSpPr txBox="1"/>
          <p:nvPr>
            <p:ph idx="3" type="subTitle"/>
          </p:nvPr>
        </p:nvSpPr>
        <p:spPr>
          <a:xfrm>
            <a:off x="2136072" y="4026944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4" type="title"/>
          </p:nvPr>
        </p:nvSpPr>
        <p:spPr>
          <a:xfrm>
            <a:off x="2136072" y="2384638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7"/>
          <p:cNvSpPr txBox="1"/>
          <p:nvPr>
            <p:ph idx="5" type="subTitle"/>
          </p:nvPr>
        </p:nvSpPr>
        <p:spPr>
          <a:xfrm>
            <a:off x="2136072" y="2829156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6" type="title"/>
          </p:nvPr>
        </p:nvSpPr>
        <p:spPr>
          <a:xfrm>
            <a:off x="6036622" y="2384638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17"/>
          <p:cNvSpPr txBox="1"/>
          <p:nvPr>
            <p:ph idx="7" type="subTitle"/>
          </p:nvPr>
        </p:nvSpPr>
        <p:spPr>
          <a:xfrm>
            <a:off x="6036622" y="2829156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8" type="title"/>
          </p:nvPr>
        </p:nvSpPr>
        <p:spPr>
          <a:xfrm>
            <a:off x="6036622" y="1186875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17"/>
          <p:cNvSpPr txBox="1"/>
          <p:nvPr>
            <p:ph idx="9" type="subTitle"/>
          </p:nvPr>
        </p:nvSpPr>
        <p:spPr>
          <a:xfrm>
            <a:off x="6036622" y="1631394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13" type="title"/>
          </p:nvPr>
        </p:nvSpPr>
        <p:spPr>
          <a:xfrm>
            <a:off x="6036622" y="3582413"/>
            <a:ext cx="1986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17"/>
          <p:cNvSpPr txBox="1"/>
          <p:nvPr>
            <p:ph idx="14" type="subTitle"/>
          </p:nvPr>
        </p:nvSpPr>
        <p:spPr>
          <a:xfrm>
            <a:off x="6036622" y="4026931"/>
            <a:ext cx="1986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68" name="Google Shape;168;p17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17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type="title"/>
          </p:nvPr>
        </p:nvSpPr>
        <p:spPr>
          <a:xfrm>
            <a:off x="4975850" y="1806125"/>
            <a:ext cx="3753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75" name="Google Shape;175;p18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18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359800" y="1496550"/>
            <a:ext cx="3858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359800" y="2250700"/>
            <a:ext cx="3858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359800" y="2951825"/>
            <a:ext cx="3858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3" name="Google Shape;183;p19"/>
          <p:cNvSpPr txBox="1"/>
          <p:nvPr>
            <p:ph idx="3" type="subTitle"/>
          </p:nvPr>
        </p:nvSpPr>
        <p:spPr>
          <a:xfrm>
            <a:off x="359800" y="3706100"/>
            <a:ext cx="3858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4" type="title"/>
          </p:nvPr>
        </p:nvSpPr>
        <p:spPr>
          <a:xfrm>
            <a:off x="359788" y="539500"/>
            <a:ext cx="385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85" name="Google Shape;185;p19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9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0"/>
          <p:cNvPicPr preferRelativeResize="0"/>
          <p:nvPr/>
        </p:nvPicPr>
        <p:blipFill rotWithShape="1">
          <a:blip r:embed="rId2">
            <a:alphaModFix amt="20000"/>
          </a:blip>
          <a:srcRect b="5707" l="0" r="0" t="192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>
            <p:ph type="title"/>
          </p:nvPr>
        </p:nvSpPr>
        <p:spPr>
          <a:xfrm>
            <a:off x="953325" y="1745250"/>
            <a:ext cx="32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0"/>
          <p:cNvSpPr txBox="1"/>
          <p:nvPr>
            <p:ph idx="1" type="subTitle"/>
          </p:nvPr>
        </p:nvSpPr>
        <p:spPr>
          <a:xfrm>
            <a:off x="1224375" y="2317950"/>
            <a:ext cx="26958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" type="body"/>
          </p:nvPr>
        </p:nvSpPr>
        <p:spPr>
          <a:xfrm>
            <a:off x="720000" y="1074275"/>
            <a:ext cx="77040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3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type="title"/>
          </p:nvPr>
        </p:nvSpPr>
        <p:spPr>
          <a:xfrm>
            <a:off x="5441225" y="1521100"/>
            <a:ext cx="2828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2" type="title"/>
          </p:nvPr>
        </p:nvSpPr>
        <p:spPr>
          <a:xfrm>
            <a:off x="5441225" y="2914050"/>
            <a:ext cx="2828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5441225" y="3347042"/>
            <a:ext cx="2828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1"/>
          <p:cNvSpPr txBox="1"/>
          <p:nvPr>
            <p:ph idx="3" type="subTitle"/>
          </p:nvPr>
        </p:nvSpPr>
        <p:spPr>
          <a:xfrm>
            <a:off x="5441225" y="1954091"/>
            <a:ext cx="2828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1"/>
          <p:cNvSpPr txBox="1"/>
          <p:nvPr>
            <p:ph idx="4" type="title"/>
          </p:nvPr>
        </p:nvSpPr>
        <p:spPr>
          <a:xfrm>
            <a:off x="4926125" y="539500"/>
            <a:ext cx="385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Bebas Neue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99" name="Google Shape;199;p21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17775" y="539500"/>
            <a:ext cx="31413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717775" y="1564813"/>
            <a:ext cx="31413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 amt="20000"/>
          </a:blip>
          <a:srcRect b="14722" l="0" r="0" t="1027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2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717775" y="3579375"/>
            <a:ext cx="31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Bodoni Moda"/>
                <a:ea typeface="Bodoni Moda"/>
                <a:cs typeface="Bodoni Moda"/>
                <a:sym typeface="Bodoni Mod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, including icons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Bodoni Moda"/>
                <a:ea typeface="Bodoni Moda"/>
                <a:cs typeface="Bodoni Moda"/>
                <a:sym typeface="Bodoni M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 and infographics &amp; images by </a:t>
            </a:r>
            <a:r>
              <a:rPr b="1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Bodoni Moda"/>
                <a:ea typeface="Bodoni Moda"/>
                <a:cs typeface="Bodoni Moda"/>
                <a:sym typeface="Bodoni M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accen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 rotWithShape="1">
          <a:blip r:embed="rId2">
            <a:alphaModFix amt="20000"/>
          </a:blip>
          <a:srcRect b="14527" l="2705" r="2705" t="145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4"/>
          <p:cNvCxnSpPr/>
          <p:nvPr/>
        </p:nvCxnSpPr>
        <p:spPr>
          <a:xfrm>
            <a:off x="-25" y="4865550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24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84307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2">
            <a:alphaModFix amt="20000"/>
          </a:blip>
          <a:srcRect b="14527" l="2705" r="2705" t="14528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5"/>
          <p:cNvCxnSpPr/>
          <p:nvPr/>
        </p:nvCxnSpPr>
        <p:spPr>
          <a:xfrm>
            <a:off x="-19125" y="277975"/>
            <a:ext cx="9162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5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1783975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720000" y="2210524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3311523" y="1783975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3311523" y="2210524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4" type="title"/>
          </p:nvPr>
        </p:nvSpPr>
        <p:spPr>
          <a:xfrm>
            <a:off x="720000" y="3492749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" name="Google Shape;30;p4"/>
          <p:cNvSpPr txBox="1"/>
          <p:nvPr>
            <p:ph idx="5" type="subTitle"/>
          </p:nvPr>
        </p:nvSpPr>
        <p:spPr>
          <a:xfrm>
            <a:off x="720000" y="3919350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6" type="title"/>
          </p:nvPr>
        </p:nvSpPr>
        <p:spPr>
          <a:xfrm>
            <a:off x="3311523" y="3492749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4"/>
          <p:cNvSpPr txBox="1"/>
          <p:nvPr>
            <p:ph idx="7" type="subTitle"/>
          </p:nvPr>
        </p:nvSpPr>
        <p:spPr>
          <a:xfrm>
            <a:off x="3311523" y="3919350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8" type="title"/>
          </p:nvPr>
        </p:nvSpPr>
        <p:spPr>
          <a:xfrm>
            <a:off x="5903049" y="1783975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4"/>
          <p:cNvSpPr txBox="1"/>
          <p:nvPr>
            <p:ph idx="9" type="subTitle"/>
          </p:nvPr>
        </p:nvSpPr>
        <p:spPr>
          <a:xfrm>
            <a:off x="5903050" y="2210524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3" type="title"/>
          </p:nvPr>
        </p:nvSpPr>
        <p:spPr>
          <a:xfrm>
            <a:off x="5903049" y="3492749"/>
            <a:ext cx="2520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" name="Google Shape;36;p4"/>
          <p:cNvSpPr txBox="1"/>
          <p:nvPr>
            <p:ph idx="14" type="subTitle"/>
          </p:nvPr>
        </p:nvSpPr>
        <p:spPr>
          <a:xfrm>
            <a:off x="5903050" y="3919350"/>
            <a:ext cx="2520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5" type="title"/>
          </p:nvPr>
        </p:nvSpPr>
        <p:spPr>
          <a:xfrm>
            <a:off x="720000" y="1336375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4"/>
          <p:cNvSpPr txBox="1"/>
          <p:nvPr>
            <p:ph idx="16" type="title"/>
          </p:nvPr>
        </p:nvSpPr>
        <p:spPr>
          <a:xfrm>
            <a:off x="720000" y="3045151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4"/>
          <p:cNvSpPr txBox="1"/>
          <p:nvPr>
            <p:ph idx="17" type="title"/>
          </p:nvPr>
        </p:nvSpPr>
        <p:spPr>
          <a:xfrm>
            <a:off x="3311523" y="1336375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4"/>
          <p:cNvSpPr txBox="1"/>
          <p:nvPr>
            <p:ph idx="18" type="title"/>
          </p:nvPr>
        </p:nvSpPr>
        <p:spPr>
          <a:xfrm>
            <a:off x="3311523" y="3045150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4"/>
          <p:cNvSpPr txBox="1"/>
          <p:nvPr>
            <p:ph idx="19" type="title"/>
          </p:nvPr>
        </p:nvSpPr>
        <p:spPr>
          <a:xfrm>
            <a:off x="5903049" y="1336375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4"/>
          <p:cNvSpPr txBox="1"/>
          <p:nvPr>
            <p:ph idx="20" type="title"/>
          </p:nvPr>
        </p:nvSpPr>
        <p:spPr>
          <a:xfrm>
            <a:off x="5903049" y="3045151"/>
            <a:ext cx="2520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4"/>
          <p:cNvSpPr txBox="1"/>
          <p:nvPr>
            <p:ph idx="21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44" name="Google Shape;44;p4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4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4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4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4"/>
          <p:cNvSpPr txBox="1"/>
          <p:nvPr/>
        </p:nvSpPr>
        <p:spPr>
          <a:xfrm>
            <a:off x="37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4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4"/>
          <p:cNvSpPr txBox="1"/>
          <p:nvPr/>
        </p:nvSpPr>
        <p:spPr>
          <a:xfrm>
            <a:off x="84308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5289650" y="456325"/>
            <a:ext cx="31413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5289650" y="1792725"/>
            <a:ext cx="31413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5"/>
          <p:cNvCxnSpPr/>
          <p:nvPr/>
        </p:nvCxnSpPr>
        <p:spPr>
          <a:xfrm rot="10800000">
            <a:off x="843077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5"/>
          <p:cNvCxnSpPr/>
          <p:nvPr/>
        </p:nvCxnSpPr>
        <p:spPr>
          <a:xfrm rot="10800000">
            <a:off x="-2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710250" y="1096100"/>
            <a:ext cx="31545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" type="subTitle"/>
          </p:nvPr>
        </p:nvSpPr>
        <p:spPr>
          <a:xfrm>
            <a:off x="710250" y="2384200"/>
            <a:ext cx="31545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6"/>
          <p:cNvCxnSpPr/>
          <p:nvPr/>
        </p:nvCxnSpPr>
        <p:spPr>
          <a:xfrm rot="10800000">
            <a:off x="-2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6"/>
          <p:cNvCxnSpPr/>
          <p:nvPr/>
        </p:nvCxnSpPr>
        <p:spPr>
          <a:xfrm rot="10800000">
            <a:off x="843077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>
            <p:ph type="title"/>
          </p:nvPr>
        </p:nvSpPr>
        <p:spPr>
          <a:xfrm>
            <a:off x="5283950" y="2222525"/>
            <a:ext cx="3141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7"/>
          <p:cNvSpPr txBox="1"/>
          <p:nvPr>
            <p:ph idx="2" type="title"/>
          </p:nvPr>
        </p:nvSpPr>
        <p:spPr>
          <a:xfrm>
            <a:off x="5668550" y="1280050"/>
            <a:ext cx="2371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5668550" y="3261950"/>
            <a:ext cx="2371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" name="Google Shape;71;p7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7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77" name="Google Shape;77;p8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8"/>
          <p:cNvSpPr txBox="1"/>
          <p:nvPr/>
        </p:nvSpPr>
        <p:spPr>
          <a:xfrm>
            <a:off x="37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8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8"/>
          <p:cNvSpPr txBox="1"/>
          <p:nvPr/>
        </p:nvSpPr>
        <p:spPr>
          <a:xfrm>
            <a:off x="84308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9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9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 amt="20000"/>
          </a:blip>
          <a:srcRect b="2499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 txBox="1"/>
          <p:nvPr>
            <p:ph type="title"/>
          </p:nvPr>
        </p:nvSpPr>
        <p:spPr>
          <a:xfrm>
            <a:off x="713300" y="2520900"/>
            <a:ext cx="2309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0"/>
          <p:cNvSpPr txBox="1"/>
          <p:nvPr>
            <p:ph idx="1" type="subTitle"/>
          </p:nvPr>
        </p:nvSpPr>
        <p:spPr>
          <a:xfrm>
            <a:off x="713300" y="2947125"/>
            <a:ext cx="2309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2" type="title"/>
          </p:nvPr>
        </p:nvSpPr>
        <p:spPr>
          <a:xfrm>
            <a:off x="3417219" y="2989325"/>
            <a:ext cx="2309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10"/>
          <p:cNvSpPr txBox="1"/>
          <p:nvPr>
            <p:ph idx="3" type="subTitle"/>
          </p:nvPr>
        </p:nvSpPr>
        <p:spPr>
          <a:xfrm>
            <a:off x="3417218" y="3415550"/>
            <a:ext cx="2309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4" type="title"/>
          </p:nvPr>
        </p:nvSpPr>
        <p:spPr>
          <a:xfrm>
            <a:off x="6121144" y="2520900"/>
            <a:ext cx="2309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6121144" y="2947125"/>
            <a:ext cx="2309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97" name="Google Shape;97;p10"/>
          <p:cNvCxnSpPr/>
          <p:nvPr/>
        </p:nvCxnSpPr>
        <p:spPr>
          <a:xfrm>
            <a:off x="-37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0"/>
          <p:cNvSpPr txBox="1"/>
          <p:nvPr/>
        </p:nvSpPr>
        <p:spPr>
          <a:xfrm>
            <a:off x="37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0"/>
          <p:cNvCxnSpPr/>
          <p:nvPr/>
        </p:nvCxnSpPr>
        <p:spPr>
          <a:xfrm>
            <a:off x="8430850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0"/>
          <p:cNvSpPr txBox="1"/>
          <p:nvPr/>
        </p:nvSpPr>
        <p:spPr>
          <a:xfrm>
            <a:off x="8430875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odoni Moda SemiBold"/>
              <a:buNone/>
              <a:defRPr b="0" i="0" sz="3500" u="none" cap="none" strike="noStrike">
                <a:solidFill>
                  <a:schemeClr val="accent2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●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○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■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●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○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■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●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○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odoni Moda Medium"/>
              <a:buChar char="■"/>
              <a:defRPr b="0" i="0" sz="1400" u="none" cap="none" strike="noStrike">
                <a:solidFill>
                  <a:schemeClr val="accent1"/>
                </a:solidFill>
                <a:latin typeface="Bodoni Moda Medium"/>
                <a:ea typeface="Bodoni Moda Medium"/>
                <a:cs typeface="Bodoni Moda Medium"/>
                <a:sym typeface="Bodoni Mod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R9g5f310AA1Zmrnmd8P8jclnyToN54Bx/view?usp=sharing" TargetMode="External"/><Relationship Id="rId4" Type="http://schemas.openxmlformats.org/officeDocument/2006/relationships/hyperlink" Target="https://drive.google.com/file/d/1R9g5f310AA1Zmrnmd8P8jclnyToN54Bx/view?usp=sharing" TargetMode="External"/><Relationship Id="rId9" Type="http://schemas.openxmlformats.org/officeDocument/2006/relationships/image" Target="../media/image9.png"/><Relationship Id="rId5" Type="http://schemas.openxmlformats.org/officeDocument/2006/relationships/hyperlink" Target="https://drive.google.com/file/d/1S_BzA_P4v26oIvErtB4Ta64fQB53Hw1_/view?usp=sharing" TargetMode="External"/><Relationship Id="rId6" Type="http://schemas.openxmlformats.org/officeDocument/2006/relationships/hyperlink" Target="https://drive.google.com/file/d/1S_BzA_P4v26oIvErtB4Ta64fQB53Hw1_/view?usp=sharing" TargetMode="External"/><Relationship Id="rId7" Type="http://schemas.openxmlformats.org/officeDocument/2006/relationships/hyperlink" Target="https://drive.google.com/file/d/1JBzMoiRBy6YsxHoS3OhysRcZZyRh5DQD/view?usp=sharing" TargetMode="External"/><Relationship Id="rId8" Type="http://schemas.openxmlformats.org/officeDocument/2006/relationships/hyperlink" Target="https://drive.google.com/file/d/1JBzMoiRBy6YsxHoS3OhysRcZZyRh5DQD/view?usp=sharing" TargetMode="External"/><Relationship Id="rId11" Type="http://schemas.openxmlformats.org/officeDocument/2006/relationships/image" Target="../media/image16.png"/><Relationship Id="rId10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ctrTitle"/>
          </p:nvPr>
        </p:nvSpPr>
        <p:spPr>
          <a:xfrm>
            <a:off x="213175" y="657575"/>
            <a:ext cx="4149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>
                <a:solidFill>
                  <a:srgbClr val="325D79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User Segmentation</a:t>
            </a:r>
            <a:endParaRPr sz="4400">
              <a:solidFill>
                <a:srgbClr val="325D79"/>
              </a:solidFill>
              <a:latin typeface="Bodoni Moda ExtraBold"/>
              <a:ea typeface="Bodoni Moda ExtraBold"/>
              <a:cs typeface="Bodoni Moda ExtraBold"/>
              <a:sym typeface="Bodoni Moda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2000">
              <a:solidFill>
                <a:srgbClr val="8E732E"/>
              </a:solidFill>
              <a:latin typeface="Bodoni Moda"/>
              <a:ea typeface="Bodoni Moda"/>
              <a:cs typeface="Bodoni Moda"/>
              <a:sym typeface="Bodoni Mod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000">
                <a:solidFill>
                  <a:srgbClr val="8E732E"/>
                </a:solidFill>
                <a:latin typeface="Bodoni Moda"/>
                <a:ea typeface="Bodoni Moda"/>
                <a:cs typeface="Bodoni Moda"/>
                <a:sym typeface="Bodoni Moda"/>
              </a:rPr>
              <a:t>Ecommerce Public Dataset</a:t>
            </a:r>
            <a:endParaRPr b="1" sz="3100">
              <a:solidFill>
                <a:srgbClr val="8E732E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26" name="Google Shape;226;p26"/>
          <p:cNvSpPr txBox="1"/>
          <p:nvPr>
            <p:ph idx="1" type="subTitle"/>
          </p:nvPr>
        </p:nvSpPr>
        <p:spPr>
          <a:xfrm>
            <a:off x="1013125" y="3719788"/>
            <a:ext cx="25497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/>
              <a:t>by</a:t>
            </a:r>
            <a:r>
              <a:rPr lang="en"/>
              <a:t> Yunianti Khotimah</a:t>
            </a:r>
            <a:endParaRPr/>
          </a:p>
        </p:txBody>
      </p:sp>
      <p:sp>
        <p:nvSpPr>
          <p:cNvPr id="227" name="Google Shape;227;p26"/>
          <p:cNvSpPr txBox="1"/>
          <p:nvPr>
            <p:ph type="ctrTitle"/>
          </p:nvPr>
        </p:nvSpPr>
        <p:spPr>
          <a:xfrm>
            <a:off x="5720675" y="4725300"/>
            <a:ext cx="26649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chemeClr val="accent1"/>
                </a:solidFill>
                <a:latin typeface="Bodoni Moda"/>
                <a:ea typeface="Bodoni Moda"/>
                <a:cs typeface="Bodoni Moda"/>
                <a:sym typeface="Bodoni Moda"/>
              </a:rPr>
              <a:t>Ecommerce Startup </a:t>
            </a:r>
            <a:endParaRPr b="1" sz="1400">
              <a:solidFill>
                <a:schemeClr val="accen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cxnSp>
        <p:nvCxnSpPr>
          <p:cNvPr id="228" name="Google Shape;228;p26"/>
          <p:cNvCxnSpPr/>
          <p:nvPr/>
        </p:nvCxnSpPr>
        <p:spPr>
          <a:xfrm rot="10800000">
            <a:off x="1931575" y="36373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6"/>
          <p:cNvSpPr txBox="1"/>
          <p:nvPr>
            <p:ph idx="4294967295" type="title"/>
          </p:nvPr>
        </p:nvSpPr>
        <p:spPr>
          <a:xfrm>
            <a:off x="5975850" y="137700"/>
            <a:ext cx="176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>
                <a:solidFill>
                  <a:schemeClr val="accent1"/>
                </a:solidFill>
              </a:rPr>
              <a:t>➻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30" name="Google Shape;230;p26"/>
          <p:cNvSpPr txBox="1"/>
          <p:nvPr>
            <p:ph type="ctrTitle"/>
          </p:nvPr>
        </p:nvSpPr>
        <p:spPr>
          <a:xfrm>
            <a:off x="295050" y="105150"/>
            <a:ext cx="3361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chemeClr val="accent1"/>
                </a:solidFill>
                <a:latin typeface="Bodoni Moda"/>
                <a:ea typeface="Bodoni Moda"/>
                <a:cs typeface="Bodoni Moda"/>
                <a:sym typeface="Bodoni Moda"/>
              </a:rPr>
              <a:t>RevoU FSDA Assignment</a:t>
            </a:r>
            <a:endParaRPr b="1" sz="1400">
              <a:solidFill>
                <a:schemeClr val="accent1"/>
              </a:solidFill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31" name="Google Shape;231;p26"/>
          <p:cNvSpPr txBox="1"/>
          <p:nvPr>
            <p:ph idx="4294967295" type="title"/>
          </p:nvPr>
        </p:nvSpPr>
        <p:spPr>
          <a:xfrm>
            <a:off x="1405825" y="4725288"/>
            <a:ext cx="176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➻</a:t>
            </a:r>
            <a:endParaRPr sz="200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150" y="651175"/>
            <a:ext cx="3565676" cy="3565676"/>
          </a:xfrm>
          <a:prstGeom prst="rect">
            <a:avLst/>
          </a:prstGeom>
          <a:noFill/>
          <a:ln>
            <a:noFill/>
          </a:ln>
          <a:effectLst>
            <a:reflection blurRad="0" dir="5400000" dist="76200" endA="0" endPos="30000" fadeDir="5400012" kx="0" rotWithShape="0" algn="bl" stA="39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500" y="826138"/>
            <a:ext cx="6409525" cy="2364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75" y="3596800"/>
            <a:ext cx="5035550" cy="1418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35"/>
          <p:cNvSpPr txBox="1"/>
          <p:nvPr/>
        </p:nvSpPr>
        <p:spPr>
          <a:xfrm>
            <a:off x="179825" y="3227500"/>
            <a:ext cx="32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Payment value description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0" l="0" r="57167" t="0"/>
          <a:stretch/>
        </p:blipFill>
        <p:spPr>
          <a:xfrm>
            <a:off x="847975" y="789103"/>
            <a:ext cx="7487898" cy="41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3">
            <a:alphaModFix/>
          </a:blip>
          <a:srcRect b="0" l="42824" r="0" t="0"/>
          <a:stretch/>
        </p:blipFill>
        <p:spPr>
          <a:xfrm>
            <a:off x="152475" y="892100"/>
            <a:ext cx="8878899" cy="3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Summary - Insight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" y="1065275"/>
            <a:ext cx="8824200" cy="24604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38"/>
          <p:cNvSpPr txBox="1"/>
          <p:nvPr/>
        </p:nvSpPr>
        <p:spPr>
          <a:xfrm>
            <a:off x="159900" y="3688200"/>
            <a:ext cx="882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The clusters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aren’t uniformly distributed</a:t>
            </a: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Summary - Insight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179825" y="885675"/>
            <a:ext cx="8824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7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High-spending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user)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 spending 246 (min 134)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mostly purchased on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Tue-Wed-Thu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using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credit card (all)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4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Voucher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sensitive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user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Mostly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they purchased using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voucher, remaining payment using credit card</a:t>
            </a:r>
            <a:b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2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Morning-Afternoon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people)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They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didn’t purchase above 3 pm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some do it in early morning (0-2 am)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3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Debit card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user)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Purchase using debit card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1 &amp; 5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Boleto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user)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Purchase using boleto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0 &amp; 6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Low-spending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credit card user)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Relatively low-spending with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 95-98 (less than 259-289)</a:t>
            </a: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Recommendation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344375" y="985650"/>
            <a:ext cx="7809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Special promotion targeting on the Top Spenders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are better focused on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Tuesday, Wednesday, Thursday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(more effort on those 3 days)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It’s better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focus on giving vouchers to Voucher-sensitive users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to trigger them to checkout their shopping cart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/>
          <p:nvPr/>
        </p:nvSpPr>
        <p:spPr>
          <a:xfrm>
            <a:off x="4565825" y="0"/>
            <a:ext cx="4578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"/>
          <p:cNvSpPr txBox="1"/>
          <p:nvPr>
            <p:ph type="title"/>
          </p:nvPr>
        </p:nvSpPr>
        <p:spPr>
          <a:xfrm>
            <a:off x="1166550" y="1628375"/>
            <a:ext cx="6810900" cy="15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Bodoni Moda Black"/>
                <a:ea typeface="Bodoni Moda Black"/>
                <a:cs typeface="Bodoni Moda Black"/>
                <a:sym typeface="Bodoni Moda Black"/>
              </a:rPr>
              <a:t>Cluster Analysis 02</a:t>
            </a:r>
            <a:endParaRPr sz="72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359788" y="539500"/>
            <a:ext cx="385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>
                <a:solidFill>
                  <a:schemeClr val="accent1"/>
                </a:solidFill>
              </a:rPr>
              <a:t>⋅ </a:t>
            </a:r>
            <a:r>
              <a:rPr lang="en" sz="4000"/>
              <a:t>Objective 2 </a:t>
            </a:r>
            <a:r>
              <a:rPr lang="en" sz="4000">
                <a:solidFill>
                  <a:schemeClr val="accent1"/>
                </a:solidFill>
              </a:rPr>
              <a:t>⋅</a:t>
            </a:r>
            <a:endParaRPr sz="4000"/>
          </a:p>
        </p:txBody>
      </p:sp>
      <p:sp>
        <p:nvSpPr>
          <p:cNvPr id="352" name="Google Shape;352;p42"/>
          <p:cNvSpPr txBox="1"/>
          <p:nvPr>
            <p:ph idx="4294967295" type="body"/>
          </p:nvPr>
        </p:nvSpPr>
        <p:spPr>
          <a:xfrm>
            <a:off x="314200" y="1580450"/>
            <a:ext cx="3950100" cy="2441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Clustering the </a:t>
            </a: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 based on the </a:t>
            </a:r>
            <a:r>
              <a:rPr b="1" lang="en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delivery-received time and location (state) </a:t>
            </a:r>
            <a:r>
              <a:rPr b="1" lang="en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and analyze the result (each cluster)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" name="Google Shape;353;p42"/>
          <p:cNvSpPr txBox="1"/>
          <p:nvPr>
            <p:ph idx="4294967295" type="body"/>
          </p:nvPr>
        </p:nvSpPr>
        <p:spPr>
          <a:xfrm>
            <a:off x="4994775" y="1428050"/>
            <a:ext cx="3950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Used Variables: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Delivery time (days)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Delivered day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Delivered</a:t>
            </a: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hour time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State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(user location)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Optimum number of cluster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88800" y="885675"/>
            <a:ext cx="797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Decrease in inertia (distortion) begin to slow at k&gt;=6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silhouette score,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k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= [2, 4, 5, 6] show similar result (high score)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5" y="2016300"/>
            <a:ext cx="8824200" cy="2136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Optimum number of cluster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3020338" y="1134500"/>
            <a:ext cx="3115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Among the variables used, delivery time is the most meaningful one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k=2 the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delivery time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is faintly distinguishable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k=[5,6] it’s stronger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k = 6 is chosen as optimum number of cluster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5" y="819350"/>
            <a:ext cx="2697546" cy="12473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40" y="2189958"/>
            <a:ext cx="2691727" cy="12473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08" y="3560570"/>
            <a:ext cx="2686800" cy="12473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497" y="781888"/>
            <a:ext cx="2725528" cy="406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/>
              <a:t>Dataset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713225" y="1229825"/>
            <a:ext cx="186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r>
              <a:rPr b="0" i="0" lang="en" sz="2300" u="none" cap="none" strike="noStrike">
                <a:solidFill>
                  <a:srgbClr val="8E732E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 </a:t>
            </a:r>
            <a:r>
              <a:rPr lang="en" sz="2300" u="sng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3"/>
              </a:rPr>
              <a:t>Order</a:t>
            </a:r>
            <a:r>
              <a:rPr b="0" i="0" lang="en" sz="2300" u="sng" cap="none" strike="noStrike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4"/>
              </a:rPr>
              <a:t> </a:t>
            </a: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endParaRPr b="0" i="0" sz="2300" u="none" cap="none" strike="noStrike">
              <a:solidFill>
                <a:schemeClr val="accent1"/>
              </a:solidFill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1606025" y="1921500"/>
            <a:ext cx="81300" cy="8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638550" y="1229825"/>
            <a:ext cx="186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r>
              <a:rPr b="0" i="0" lang="en" sz="2300" u="none" cap="none" strike="noStrike">
                <a:solidFill>
                  <a:srgbClr val="8E732E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 </a:t>
            </a:r>
            <a:r>
              <a:rPr lang="en" sz="2300" u="sng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5"/>
              </a:rPr>
              <a:t>Customer</a:t>
            </a:r>
            <a:r>
              <a:rPr b="0" i="0" lang="en" sz="2300" u="sng" cap="none" strike="noStrike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6"/>
              </a:rPr>
              <a:t> </a:t>
            </a: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endParaRPr b="0" i="0" sz="2300" u="none" cap="none" strike="noStrike">
              <a:solidFill>
                <a:schemeClr val="accent1"/>
              </a:solidFill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531350" y="1921500"/>
            <a:ext cx="81300" cy="8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6563875" y="1229825"/>
            <a:ext cx="186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r>
              <a:rPr b="0" i="0" lang="en" sz="2300" u="none" cap="none" strike="noStrike">
                <a:solidFill>
                  <a:srgbClr val="8E732E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 </a:t>
            </a:r>
            <a:r>
              <a:rPr lang="en" sz="2300" u="sng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7"/>
              </a:rPr>
              <a:t>Payment</a:t>
            </a:r>
            <a:r>
              <a:rPr b="0" i="0" lang="en" sz="2300" u="sng" cap="none" strike="noStrike">
                <a:solidFill>
                  <a:schemeClr val="hlink"/>
                </a:solidFill>
                <a:latin typeface="Bodoni Moda SemiBold"/>
                <a:ea typeface="Bodoni Moda SemiBold"/>
                <a:cs typeface="Bodoni Moda SemiBold"/>
                <a:sym typeface="Bodoni Moda SemiBold"/>
                <a:hlinkClick r:id="rId8"/>
              </a:rPr>
              <a:t> </a:t>
            </a:r>
            <a:r>
              <a:rPr b="0" i="0" lang="en" sz="2300" u="none" cap="none" strike="noStrike">
                <a:solidFill>
                  <a:schemeClr val="accent1"/>
                </a:solidFill>
                <a:latin typeface="Bodoni Moda SemiBold"/>
                <a:ea typeface="Bodoni Moda SemiBold"/>
                <a:cs typeface="Bodoni Moda SemiBold"/>
                <a:sym typeface="Bodoni Moda SemiBold"/>
              </a:rPr>
              <a:t>⋅</a:t>
            </a:r>
            <a:endParaRPr b="0" i="0" sz="2300" u="none" cap="none" strike="noStrike">
              <a:solidFill>
                <a:schemeClr val="accent1"/>
              </a:solidFill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7456675" y="1921500"/>
            <a:ext cx="81300" cy="8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7"/>
          <p:cNvCxnSpPr>
            <a:stCxn id="239" idx="6"/>
            <a:endCxn id="241" idx="2"/>
          </p:cNvCxnSpPr>
          <p:nvPr/>
        </p:nvCxnSpPr>
        <p:spPr>
          <a:xfrm>
            <a:off x="1687325" y="1962150"/>
            <a:ext cx="28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27"/>
          <p:cNvCxnSpPr>
            <a:stCxn id="241" idx="6"/>
            <a:endCxn id="243" idx="2"/>
          </p:cNvCxnSpPr>
          <p:nvPr/>
        </p:nvCxnSpPr>
        <p:spPr>
          <a:xfrm>
            <a:off x="4612650" y="1962150"/>
            <a:ext cx="28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200" y="2167438"/>
            <a:ext cx="3474720" cy="14825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4625" y="3855275"/>
            <a:ext cx="3474720" cy="11727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51463" y="2304975"/>
            <a:ext cx="3474720" cy="12074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611175" y="2673900"/>
            <a:ext cx="32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Delivery time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description</a:t>
            </a:r>
            <a:endParaRPr b="1"/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100" y="1054175"/>
            <a:ext cx="4829697" cy="1514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75" y="3043200"/>
            <a:ext cx="4419600" cy="1533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00"/>
            <a:ext cx="8839200" cy="370676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0" l="50934" r="0" t="0"/>
          <a:stretch/>
        </p:blipFill>
        <p:spPr>
          <a:xfrm>
            <a:off x="369251" y="2538200"/>
            <a:ext cx="8623237" cy="148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 rotWithShape="1">
          <a:blip r:embed="rId4">
            <a:alphaModFix/>
          </a:blip>
          <a:srcRect b="0" l="0" r="49065" t="0"/>
          <a:stretch/>
        </p:blipFill>
        <p:spPr>
          <a:xfrm>
            <a:off x="95952" y="1000785"/>
            <a:ext cx="8952100" cy="148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Summary - Insight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159900" y="3388250"/>
            <a:ext cx="882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The clusters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aren’t uniformly distributed</a:t>
            </a: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5" y="1100150"/>
            <a:ext cx="8903749" cy="220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Summary - Insight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179825" y="885675"/>
            <a:ext cx="8824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3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Late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/long delivery)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 takes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19 days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(min 11 days), mostly happen on Mon-Thu in 19 States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5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Morning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delivery)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Mostly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delivered on early morning (0-3 am)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happen on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Tue-Sat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0 &amp; 2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Early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delivery)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 takes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7 days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 happen on Mon-Sat in 13 States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Cluster 1 &amp; 4 (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Normal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delivery)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 takes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12-13 days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 happen on Mon-Sat in 20 States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Cluster Summary - Insight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179825" y="885675"/>
            <a:ext cx="6707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The delivery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rarely happen on Sunday</a:t>
            </a:r>
            <a:b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State 0-7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High chance of normal delivery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Low chance of early or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late delivery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State 8-13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High chance of normal or late delivery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Low chance of early delivery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163" y="317475"/>
            <a:ext cx="1971675" cy="468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Recommendation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7" name="Google Shape;417;p51"/>
          <p:cNvSpPr txBox="1"/>
          <p:nvPr/>
        </p:nvSpPr>
        <p:spPr>
          <a:xfrm>
            <a:off x="311050" y="944250"/>
            <a:ext cx="83541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elivery time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= date delivered to customer - date approved payment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Assuming that the “date delivered” use confirmation system by user (received)</a:t>
            </a: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❏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late delivery cluster, build a </a:t>
            </a: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push notification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system for those users who forget to confirm that the package has been received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Recommended time ⇒ Mon-Thu 11AM-11PM</a:t>
            </a:r>
            <a:b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Priority state ⇒	state_code 8-26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b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		   	RJ, SP, RS, RN, CE, TO</a:t>
            </a:r>
            <a:b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8" name="Google Shape;418;p51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7100175" y="2055175"/>
            <a:ext cx="1831575" cy="2966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51"/>
          <p:cNvSpPr txBox="1"/>
          <p:nvPr/>
        </p:nvSpPr>
        <p:spPr>
          <a:xfrm rot="-5400000">
            <a:off x="5866850" y="3879150"/>
            <a:ext cx="214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Decoding state_code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941" y="2877500"/>
            <a:ext cx="4786208" cy="2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" name="Google Shape;425;p52"/>
          <p:cNvCxnSpPr/>
          <p:nvPr/>
        </p:nvCxnSpPr>
        <p:spPr>
          <a:xfrm>
            <a:off x="8430775" y="277975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52"/>
          <p:cNvCxnSpPr/>
          <p:nvPr/>
        </p:nvCxnSpPr>
        <p:spPr>
          <a:xfrm>
            <a:off x="-25" y="4865550"/>
            <a:ext cx="71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52"/>
          <p:cNvSpPr txBox="1"/>
          <p:nvPr/>
        </p:nvSpPr>
        <p:spPr>
          <a:xfrm>
            <a:off x="0" y="4325800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8430850" y="537225"/>
            <a:ext cx="713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➻</a:t>
            </a:r>
            <a:endParaRPr b="0" i="0" sz="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/>
          <p:nvPr>
            <p:ph idx="4294967295" type="ctrTitle"/>
          </p:nvPr>
        </p:nvSpPr>
        <p:spPr>
          <a:xfrm>
            <a:off x="5498950" y="1221400"/>
            <a:ext cx="3385200" cy="2466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700">
                <a:solidFill>
                  <a:srgbClr val="325D79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Thank</a:t>
            </a:r>
            <a:endParaRPr sz="6700">
              <a:solidFill>
                <a:srgbClr val="325D79"/>
              </a:solidFill>
              <a:latin typeface="Bodoni Moda ExtraBold"/>
              <a:ea typeface="Bodoni Moda ExtraBold"/>
              <a:cs typeface="Bodoni Moda ExtraBold"/>
              <a:sym typeface="Bodoni Moda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700">
                <a:solidFill>
                  <a:srgbClr val="325D79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You</a:t>
            </a:r>
            <a:endParaRPr sz="6700">
              <a:solidFill>
                <a:srgbClr val="325D79"/>
              </a:solidFill>
              <a:latin typeface="Bodoni Moda ExtraBold"/>
              <a:ea typeface="Bodoni Moda ExtraBold"/>
              <a:cs typeface="Bodoni Moda ExtraBold"/>
              <a:sym typeface="Bodoni Moda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187571" y="921875"/>
            <a:ext cx="88086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Drop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missing values (date columns) →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undelivered or unfinished  order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Cross-field validation on date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variables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Customer purchase &lt;= payment approved &lt;= delivered by carrier &lt;= delivered to customer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Check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duplicate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data →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Handle duplicate order_id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on Payment Dataset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It happened when customer select multiple payment methods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179825" y="3871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/>
              <a:t>Data Cleaning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525" y="2128400"/>
            <a:ext cx="6209151" cy="1441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50" y="3996850"/>
            <a:ext cx="7904924" cy="680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7" name="Google Shape;257;p28"/>
          <p:cNvCxnSpPr>
            <a:stCxn id="255" idx="2"/>
            <a:endCxn id="256" idx="0"/>
          </p:cNvCxnSpPr>
          <p:nvPr/>
        </p:nvCxnSpPr>
        <p:spPr>
          <a:xfrm>
            <a:off x="4710100" y="3569550"/>
            <a:ext cx="0" cy="42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187571" y="921875"/>
            <a:ext cx="8808600" cy="3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Check outliers on payment_value and actual_delivery_time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Remove outliers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using upper limit Q3+1.5*IQR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Drop irrelevant columns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merge all dataset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into one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3" name="Google Shape;263;p29"/>
          <p:cNvSpPr txBox="1"/>
          <p:nvPr>
            <p:ph type="title"/>
          </p:nvPr>
        </p:nvSpPr>
        <p:spPr>
          <a:xfrm>
            <a:off x="179825" y="3871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/>
              <a:t>Data Cleaning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50" y="1502106"/>
            <a:ext cx="5486400" cy="11109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50" y="2678731"/>
            <a:ext cx="5486400" cy="11109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179825" y="3871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/>
              <a:t>Data </a:t>
            </a:r>
            <a:r>
              <a:rPr lang="en"/>
              <a:t>Cleaning </a:t>
            </a:r>
            <a:r>
              <a:rPr lang="en"/>
              <a:t>Result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75" y="1384950"/>
            <a:ext cx="7865024" cy="338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0"/>
          <p:cNvSpPr txBox="1"/>
          <p:nvPr/>
        </p:nvSpPr>
        <p:spPr>
          <a:xfrm>
            <a:off x="443175" y="1017700"/>
            <a:ext cx="65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In a transposed view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>
            <a:off x="4565825" y="0"/>
            <a:ext cx="45783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1166550" y="1628375"/>
            <a:ext cx="6810900" cy="15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Bodoni Moda Black"/>
                <a:ea typeface="Bodoni Moda Black"/>
                <a:cs typeface="Bodoni Moda Black"/>
                <a:sym typeface="Bodoni Moda Black"/>
              </a:rPr>
              <a:t>Cluster Analysis 01</a:t>
            </a:r>
            <a:endParaRPr sz="7200">
              <a:latin typeface="Bodoni Moda Black"/>
              <a:ea typeface="Bodoni Moda Black"/>
              <a:cs typeface="Bodoni Moda Black"/>
              <a:sym typeface="Bodoni Moda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359788" y="539500"/>
            <a:ext cx="3858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>
                <a:solidFill>
                  <a:schemeClr val="accent1"/>
                </a:solidFill>
              </a:rPr>
              <a:t>⋅ </a:t>
            </a:r>
            <a:r>
              <a:rPr lang="en" sz="4000"/>
              <a:t>Objective 1</a:t>
            </a:r>
            <a:r>
              <a:rPr lang="en" sz="4000"/>
              <a:t> </a:t>
            </a:r>
            <a:r>
              <a:rPr lang="en" sz="4000">
                <a:solidFill>
                  <a:schemeClr val="accent1"/>
                </a:solidFill>
              </a:rPr>
              <a:t>⋅</a:t>
            </a:r>
            <a:endParaRPr sz="4000"/>
          </a:p>
        </p:txBody>
      </p:sp>
      <p:sp>
        <p:nvSpPr>
          <p:cNvPr id="284" name="Google Shape;284;p32"/>
          <p:cNvSpPr txBox="1"/>
          <p:nvPr>
            <p:ph idx="4294967295" type="body"/>
          </p:nvPr>
        </p:nvSpPr>
        <p:spPr>
          <a:xfrm>
            <a:off x="314200" y="1580450"/>
            <a:ext cx="3950100" cy="2441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Clustering the user based on their </a:t>
            </a:r>
            <a:r>
              <a:rPr b="1" lang="en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purchase-payment </a:t>
            </a: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behaviors and analyze the result (each cluster)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5" name="Google Shape;285;p32"/>
          <p:cNvSpPr txBox="1"/>
          <p:nvPr>
            <p:ph idx="4294967295" type="body"/>
          </p:nvPr>
        </p:nvSpPr>
        <p:spPr>
          <a:xfrm>
            <a:off x="4994775" y="1428050"/>
            <a:ext cx="3950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100">
                <a:latin typeface="Roboto Mono"/>
                <a:ea typeface="Roboto Mono"/>
                <a:cs typeface="Roboto Mono"/>
                <a:sym typeface="Roboto Mono"/>
              </a:rPr>
              <a:t>Used Variables:</a:t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Payment value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Purchased day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Purchased hour time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All </a:t>
            </a:r>
            <a:r>
              <a:rPr lang="en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payment methods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chosen by user (one hot encoding)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Optimum number of cluster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25" y="2105150"/>
            <a:ext cx="8839199" cy="21400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" name="Google Shape;292;p33"/>
          <p:cNvSpPr txBox="1"/>
          <p:nvPr/>
        </p:nvSpPr>
        <p:spPr>
          <a:xfrm>
            <a:off x="388800" y="885675"/>
            <a:ext cx="797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Decrease in inertia (distortion) begin to slow at k&gt;=5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silhouette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score,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or 3 &lt;= k &lt; 7	⇒	k=5 is the best choice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7 &lt;= k &lt; 12	⇒	k=8 is the best choice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179825" y="234700"/>
            <a:ext cx="8824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⋅ </a:t>
            </a:r>
            <a:r>
              <a:rPr lang="en">
                <a:solidFill>
                  <a:srgbClr val="325D79"/>
                </a:solidFill>
              </a:rPr>
              <a:t>Optimum number of cluster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⋅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6" y="872013"/>
            <a:ext cx="4186037" cy="197262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38" y="2937566"/>
            <a:ext cx="4186037" cy="197262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195" y="872025"/>
            <a:ext cx="2081826" cy="4125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4"/>
          <p:cNvSpPr txBox="1"/>
          <p:nvPr/>
        </p:nvSpPr>
        <p:spPr>
          <a:xfrm>
            <a:off x="4365875" y="988700"/>
            <a:ext cx="2556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Among the variables used, payment value is the most meaningful one for business</a:t>
            </a:r>
            <a:b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k=[5,6,7] the payment value is indistinguishable for each cluster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Mono"/>
              <a:buChar char="❏"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k=8 there is distinguishable payment value</a:t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k = 8 is chosen as optimum number of cluster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ring Season in Fashion MK Plan by Slidesgo">
  <a:themeElements>
    <a:clrScheme name="Simple Light">
      <a:dk1>
        <a:srgbClr val="FFFFFF"/>
      </a:dk1>
      <a:lt1>
        <a:srgbClr val="EFEADE"/>
      </a:lt1>
      <a:dk2>
        <a:srgbClr val="D1AEA7"/>
      </a:dk2>
      <a:lt2>
        <a:srgbClr val="C47B77"/>
      </a:lt2>
      <a:accent1>
        <a:srgbClr val="333333"/>
      </a:accent1>
      <a:accent2>
        <a:srgbClr val="8E732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